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embeddings/oleObject2.bin" ContentType="application/vnd.openxmlformats-officedocument.oleObject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5" r:id="rId10"/>
    <p:sldId id="296" r:id="rId11"/>
    <p:sldId id="265" r:id="rId12"/>
    <p:sldId id="266" r:id="rId13"/>
  </p:sldIdLst>
  <p:sldSz cx="9144000" cy="6858000" type="screen4x3"/>
  <p:notesSz cx="9601200" cy="7315200"/>
  <p:custDataLst>
    <p:tags r:id="rId1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003399"/>
    <a:srgbClr val="E45ECA"/>
    <a:srgbClr val="F74BE3"/>
    <a:srgbClr val="33CC33"/>
    <a:srgbClr val="9751CB"/>
    <a:srgbClr val="F5FCFD"/>
    <a:srgbClr val="E9F8FB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858" autoAdjust="0"/>
    <p:restoredTop sz="94549" autoAdjust="0"/>
  </p:normalViewPr>
  <p:slideViewPr>
    <p:cSldViewPr snapToGrid="0" showGuides="1">
      <p:cViewPr>
        <p:scale>
          <a:sx n="100" d="100"/>
          <a:sy n="100" d="100"/>
        </p:scale>
        <p:origin x="-1776" y="-16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tags" Target="tags/tag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2347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2347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49607B7-8486-4CB3-87AE-F0E5702EE9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7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2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2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2B9F3F-3042-489F-AF35-1A733968F0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719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5BA567-AA92-4323-BE7D-C01256535593}" type="slidenum">
              <a:rPr lang="en-US"/>
              <a:pPr/>
              <a:t>1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F9A75C-00C5-4979-A9C5-054B4B11FD1C}" type="slidenum">
              <a:rPr lang="en-US"/>
              <a:pPr/>
              <a:t>10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A0F4FF-48A7-429C-8E2F-1986E915E1B7}" type="slidenum">
              <a:rPr lang="en-US"/>
              <a:pPr/>
              <a:t>11</a:t>
            </a:fld>
            <a:endParaRPr lang="en-US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7568BE-AAC7-4FEC-8BAA-1AB42EFD5417}" type="slidenum">
              <a:rPr lang="en-US"/>
              <a:pPr/>
              <a:t>12</a:t>
            </a:fld>
            <a:endParaRPr lang="en-US"/>
          </a:p>
        </p:txBody>
      </p:sp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ABE644-C77E-4806-9F8E-6B0EA37ED947}" type="slidenum">
              <a:rPr lang="en-US"/>
              <a:pPr/>
              <a:t>2</a:t>
            </a:fld>
            <a:endParaRPr lang="en-US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8AE694-7CFC-45DA-B5D5-79CA4185AFE6}" type="slidenum">
              <a:rPr lang="en-US"/>
              <a:pPr/>
              <a:t>3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8889D1-8C94-4CA0-9FF3-EC81364D0ED4}" type="slidenum">
              <a:rPr lang="en-US"/>
              <a:pPr/>
              <a:t>4</a:t>
            </a:fld>
            <a:endParaRPr lang="en-US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D3CD77-3043-4BC9-92DA-BB1E78D87DC0}" type="slidenum">
              <a:rPr lang="en-US"/>
              <a:pPr/>
              <a:t>5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C179B5-4670-4638-BBCF-E3A9404C0273}" type="slidenum">
              <a:rPr lang="en-US"/>
              <a:pPr/>
              <a:t>6</a:t>
            </a:fld>
            <a:endParaRPr lang="en-US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E1F685-D82D-49DC-8F33-5C498A556AE9}" type="slidenum">
              <a:rPr lang="en-US"/>
              <a:pPr/>
              <a:t>7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F9A75C-00C5-4979-A9C5-054B4B11FD1C}" type="slidenum">
              <a:rPr lang="en-US"/>
              <a:pPr/>
              <a:t>8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F9A75C-00C5-4979-A9C5-054B4B11FD1C}" type="slidenum">
              <a:rPr lang="en-US"/>
              <a:pPr/>
              <a:t>9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>
                <a:latin typeface="Comic Sans MS" pitchFamily="66" charset="0"/>
              </a:defRPr>
            </a:lvl2pPr>
            <a:lvl3pPr>
              <a:defRPr sz="3200">
                <a:latin typeface="Comic Sans MS" pitchFamily="66" charset="0"/>
              </a:defRPr>
            </a:lvl3pPr>
            <a:lvl4pPr>
              <a:defRPr sz="2800">
                <a:latin typeface="Comic Sans MS" pitchFamily="66" charset="0"/>
              </a:defRPr>
            </a:lvl4pPr>
            <a:lvl5pPr>
              <a:defRPr sz="2800">
                <a:latin typeface="Comic Sans MS" pitchFamily="66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>
                <a:latin typeface="Comic Sans MS" pitchFamily="66" charset="0"/>
              </a:defRPr>
            </a:lvl2pPr>
            <a:lvl3pPr>
              <a:defRPr sz="3200">
                <a:latin typeface="Comic Sans MS" pitchFamily="66" charset="0"/>
              </a:defRPr>
            </a:lvl3pPr>
            <a:lvl4pPr>
              <a:defRPr sz="2800">
                <a:latin typeface="Comic Sans MS" pitchFamily="66" charset="0"/>
              </a:defRPr>
            </a:lvl4pPr>
            <a:lvl5pPr>
              <a:defRPr sz="2800">
                <a:latin typeface="Comic Sans MS" pitchFamily="66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51000" y="363538"/>
            <a:ext cx="67945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7831" name="Picture 7" descr="board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</p:spPr>
      </p:pic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7677579" y="6515100"/>
            <a:ext cx="14156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Comic Sans MS" pitchFamily="66" charset="0"/>
              </a:rPr>
              <a:t>      </a:t>
            </a:r>
            <a:r>
              <a:rPr lang="en-US" sz="1200" dirty="0" smtClean="0">
                <a:solidFill>
                  <a:srgbClr val="000000"/>
                </a:solidFill>
                <a:latin typeface="Comic Sans MS" pitchFamily="66" charset="0"/>
              </a:rPr>
              <a:t>set-</a:t>
            </a:r>
            <a:r>
              <a:rPr lang="en-US" sz="1200" dirty="0" err="1" smtClean="0">
                <a:solidFill>
                  <a:srgbClr val="000000"/>
                </a:solidFill>
                <a:latin typeface="Comic Sans MS" pitchFamily="66" charset="0"/>
              </a:rPr>
              <a:t>defs</a:t>
            </a:r>
            <a:r>
              <a:rPr lang="en-US" sz="1200" dirty="0" smtClean="0">
                <a:solidFill>
                  <a:srgbClr val="000000"/>
                </a:solidFill>
                <a:latin typeface="Comic Sans MS" pitchFamily="66" charset="0"/>
              </a:rPr>
              <a:t>.</a:t>
            </a:r>
            <a:fld id="{89C6A585-43E0-42A7-B7F4-EFE79D431EC1}" type="slidenum">
              <a:rPr lang="en-US" sz="1200" smtClean="0">
                <a:solidFill>
                  <a:srgbClr val="000000"/>
                </a:solidFill>
                <a:latin typeface="Comic Sans MS" pitchFamily="66" charset="0"/>
              </a:rPr>
              <a:pPr algn="r"/>
              <a:t>‹#›</a:t>
            </a:fld>
            <a:endParaRPr lang="en-US" sz="12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license.img"/>
          <p:cNvPicPr>
            <a:picLocks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38415" y="6553200"/>
            <a:ext cx="875985" cy="29031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987900" y="6611779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mic Sans MS" pitchFamily="66" charset="0"/>
              </a:rPr>
              <a:t>Albert R Meyer</a:t>
            </a: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4125913" y="6611938"/>
            <a:ext cx="1274708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dirty="0" smtClean="0">
                <a:latin typeface="Comic Sans MS" pitchFamily="66" charset="0"/>
              </a:rPr>
              <a:t>February 19, 2014</a:t>
            </a:r>
            <a:endParaRPr lang="en-US" sz="1000" dirty="0">
              <a:latin typeface="Comic Sans MS" pitchFamily="6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63" r:id="rId3"/>
    <p:sldLayoutId id="2147483653" r:id="rId4"/>
    <p:sldLayoutId id="2147483654" r:id="rId5"/>
    <p:sldLayoutId id="2147483656" r:id="rId6"/>
    <p:sldLayoutId id="2147483657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Relationship Id="rId6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microsoft.com/office/2007/relationships/media" Target="../media/media10.wav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4" Type="http://schemas.openxmlformats.org/officeDocument/2006/relationships/audio" Target="../media/media11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Relationship Id="rId7" Type="http://schemas.openxmlformats.org/officeDocument/2006/relationships/oleObject" Target="../embeddings/oleObject2.bin"/><Relationship Id="rId8" Type="http://schemas.openxmlformats.org/officeDocument/2006/relationships/image" Target="../media/image5.w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2.wav"/><Relationship Id="rId4" Type="http://schemas.openxmlformats.org/officeDocument/2006/relationships/audio" Target="../media/media1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.xml"/><Relationship Id="rId7" Type="http://schemas.openxmlformats.org/officeDocument/2006/relationships/oleObject" Target="../embeddings/oleObject3.bin"/><Relationship Id="rId8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7.e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4.e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microsoft.com/office/2007/relationships/media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3.png"/><Relationship Id="rId1" Type="http://schemas.openxmlformats.org/officeDocument/2006/relationships/tags" Target="../tags/tag5.xml"/><Relationship Id="rId2" Type="http://schemas.microsoft.com/office/2007/relationships/media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3.png"/><Relationship Id="rId1" Type="http://schemas.openxmlformats.org/officeDocument/2006/relationships/tags" Target="../tags/tag6.xml"/><Relationship Id="rId2" Type="http://schemas.microsoft.com/office/2007/relationships/media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3.png"/><Relationship Id="rId1" Type="http://schemas.openxmlformats.org/officeDocument/2006/relationships/tags" Target="../tags/tag7.xml"/><Relationship Id="rId2" Type="http://schemas.microsoft.com/office/2007/relationships/media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3.png"/><Relationship Id="rId1" Type="http://schemas.openxmlformats.org/officeDocument/2006/relationships/tags" Target="../tags/tag8.xml"/><Relationship Id="rId2" Type="http://schemas.microsoft.com/office/2007/relationships/media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3.png"/><Relationship Id="rId1" Type="http://schemas.openxmlformats.org/officeDocument/2006/relationships/tags" Target="../tags/tag9.xml"/><Relationship Id="rId2" Type="http://schemas.microsoft.com/office/2007/relationships/media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736725" y="523875"/>
            <a:ext cx="6316153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solidFill>
                  <a:schemeClr val="tx2"/>
                </a:solidFill>
                <a:latin typeface="Comic Sans MS" pitchFamily="66" charset="0"/>
              </a:rPr>
              <a:t>Mathematics for Computer Science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/>
            </a:r>
            <a:b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b="1" dirty="0">
                <a:solidFill>
                  <a:srgbClr val="008000"/>
                </a:solidFill>
                <a:latin typeface="Comic Sans MS" pitchFamily="66" charset="0"/>
              </a:rPr>
              <a:t>MIT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mic Sans MS" pitchFamily="66" charset="0"/>
              </a:rPr>
              <a:t>6.042J/18.062J</a:t>
            </a:r>
          </a:p>
          <a:p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890588" y="1949450"/>
            <a:ext cx="7399337" cy="30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Sets: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0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definitions</a:t>
            </a:r>
            <a:endParaRPr kumimoji="0" lang="en-US" sz="8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04"/>
    </mc:Choice>
    <mc:Fallback xmlns="">
      <p:transition xmlns:p14="http://schemas.microsoft.com/office/powerpoint/2010/main" spd="slow" advTm="5410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latin typeface="Symbol" charset="2"/>
                <a:cs typeface="Symbol" charset="2"/>
                <a:sym typeface="Euclid Symbol" pitchFamily="18" charset="2"/>
              </a:rPr>
              <a:t>∅</a:t>
            </a:r>
            <a:r>
              <a:rPr lang="en-US" sz="4800" dirty="0" smtClean="0">
                <a:solidFill>
                  <a:srgbClr val="0000FF"/>
                </a:solidFill>
                <a:sym typeface="Euclid Symbol" pitchFamily="18" charset="2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</a:t>
            </a:r>
            <a:r>
              <a:rPr lang="en-US" sz="4800" dirty="0" smtClean="0">
                <a:solidFill>
                  <a:srgbClr val="0000FF"/>
                </a:solidFill>
                <a:sym typeface="Euclid Symbol"/>
              </a:rPr>
              <a:t> </a:t>
            </a:r>
            <a:r>
              <a:rPr lang="en-US" sz="4800" b="0" dirty="0" smtClean="0">
                <a:sym typeface="Euclid Symbol"/>
              </a:rPr>
              <a:t>everything</a:t>
            </a:r>
            <a:endParaRPr lang="en-US" sz="4800" b="0" dirty="0"/>
          </a:p>
        </p:txBody>
      </p:sp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300251" y="2879678"/>
            <a:ext cx="822653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5400" b="1" dirty="0" smtClean="0">
                <a:latin typeface="Symbol" pitchFamily="18" charset="2"/>
                <a:sym typeface="Symbol"/>
              </a:rPr>
              <a:t>∀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 [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dirty="0" smtClean="0">
                <a:latin typeface="Symbol" charset="2"/>
                <a:cs typeface="Symbol" charset="2"/>
                <a:sym typeface="Euclid Math Two" pitchFamily="18" charset="2"/>
              </a:rPr>
              <a:t>∈</a:t>
            </a:r>
            <a:r>
              <a:rPr lang="en-US" sz="5400" b="1" dirty="0" smtClean="0">
                <a:latin typeface="Symbol" charset="2"/>
                <a:cs typeface="Symbol" charset="2"/>
                <a:sym typeface="Euclid Symbol" pitchFamily="18" charset="2"/>
              </a:rPr>
              <a:t>∅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IMPLIES</a:t>
            </a:r>
            <a:r>
              <a:rPr lang="en-US" sz="44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dirty="0" err="1" smtClean="0">
                <a:latin typeface="Symbol" charset="2"/>
                <a:cs typeface="Symbol" charset="2"/>
                <a:sym typeface="Euclid Math Two" pitchFamily="18" charset="2"/>
              </a:rPr>
              <a:t>∈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B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]</a:t>
            </a:r>
            <a:endParaRPr lang="en-US" sz="5400" dirty="0">
              <a:latin typeface="Comic Sans MS" pitchFamily="66" charset="0"/>
              <a:sym typeface="Euclid Symbol" pitchFamily="18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564" y="1573306"/>
            <a:ext cx="3875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Comic Sans MS"/>
                <a:cs typeface="Comic Sans MS"/>
                <a:sym typeface="Euclid Symbol" pitchFamily="18" charset="2"/>
              </a:rPr>
              <a:t>def: </a:t>
            </a:r>
            <a:r>
              <a:rPr lang="en-US" sz="5400" b="1" dirty="0" smtClean="0">
                <a:latin typeface="Symbol" charset="2"/>
                <a:cs typeface="Symbol" charset="2"/>
                <a:sym typeface="Euclid Symbol" pitchFamily="18" charset="2"/>
              </a:rPr>
              <a:t>  ∅</a:t>
            </a:r>
            <a:r>
              <a:rPr lang="en-US" sz="5400" b="1" dirty="0" smtClean="0">
                <a:solidFill>
                  <a:srgbClr val="0000FF"/>
                </a:solidFill>
                <a:latin typeface="Comic Sans MS" pitchFamily="66" charset="0"/>
                <a:sym typeface="Euclid Symbol" pitchFamily="18" charset="2"/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  </a:t>
            </a:r>
            <a:r>
              <a:rPr lang="en-US" sz="5400" dirty="0" smtClean="0">
                <a:latin typeface="Comic Sans MS" pitchFamily="66" charset="0"/>
              </a:rPr>
              <a:t>B</a:t>
            </a:r>
            <a:endParaRPr lang="en-US" sz="5400" dirty="0">
              <a:latin typeface="Comic Sans MS" pitchFamily="66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65017" y="3616652"/>
            <a:ext cx="1797287" cy="1155333"/>
            <a:chOff x="1637721" y="3835020"/>
            <a:chExt cx="1797287" cy="1155333"/>
          </a:xfrm>
        </p:grpSpPr>
        <p:sp>
          <p:nvSpPr>
            <p:cNvPr id="7" name="Left Brace 6"/>
            <p:cNvSpPr/>
            <p:nvPr/>
          </p:nvSpPr>
          <p:spPr>
            <a:xfrm rot="16200000">
              <a:off x="2354240" y="3118512"/>
              <a:ext cx="327546" cy="1760562"/>
            </a:xfrm>
            <a:prstGeom prst="leftBrace">
              <a:avLst/>
            </a:prstGeom>
            <a:ln w="317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37721" y="4067023"/>
              <a:ext cx="17972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rgbClr val="FF0000"/>
                  </a:solidFill>
                  <a:latin typeface="Comic Sans MS" pitchFamily="66" charset="0"/>
                </a:rPr>
                <a:t>false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24087" y="4637181"/>
            <a:ext cx="6141493" cy="1114400"/>
            <a:chOff x="1624087" y="3753132"/>
            <a:chExt cx="6141493" cy="1114400"/>
          </a:xfrm>
        </p:grpSpPr>
        <p:sp useBgFill="1">
          <p:nvSpPr>
            <p:cNvPr id="12" name="TextBox 11"/>
            <p:cNvSpPr txBox="1"/>
            <p:nvPr/>
          </p:nvSpPr>
          <p:spPr>
            <a:xfrm>
              <a:off x="1677400" y="3944202"/>
              <a:ext cx="3860352" cy="9233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rgbClr val="008000"/>
                  </a:solidFill>
                  <a:latin typeface="Comic Sans MS" pitchFamily="66" charset="0"/>
                </a:rPr>
                <a:t>           true</a:t>
              </a:r>
            </a:p>
          </p:txBody>
        </p:sp>
        <p:sp useBgFill="1">
          <p:nvSpPr>
            <p:cNvPr id="11" name="Left Brace 10"/>
            <p:cNvSpPr/>
            <p:nvPr/>
          </p:nvSpPr>
          <p:spPr>
            <a:xfrm rot="16200000">
              <a:off x="4510587" y="866632"/>
              <a:ext cx="368493" cy="6141493"/>
            </a:xfrm>
            <a:prstGeom prst="leftBrace">
              <a:avLst/>
            </a:prstGeom>
            <a:ln w="381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36"/>
    </mc:Choice>
    <mc:Fallback xmlns="">
      <p:transition xmlns:p14="http://schemas.microsoft.com/office/powerpoint/2010/main" spd="slow" advTm="6653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650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Defining Sets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285750" y="1500188"/>
            <a:ext cx="86868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latin typeface="Comic Sans MS" pitchFamily="66" charset="0"/>
              </a:rPr>
              <a:t>The </a:t>
            </a:r>
            <a:r>
              <a:rPr lang="en-US" sz="4800" dirty="0">
                <a:solidFill>
                  <a:srgbClr val="4663F4"/>
                </a:solidFill>
                <a:latin typeface="Comic Sans MS" pitchFamily="66" charset="0"/>
              </a:rPr>
              <a:t>set of elements</a:t>
            </a:r>
            <a:r>
              <a:rPr lang="en-US" sz="4800" dirty="0">
                <a:latin typeface="Comic Sans MS" pitchFamily="66" charset="0"/>
              </a:rPr>
              <a:t>, x, in A</a:t>
            </a:r>
          </a:p>
          <a:p>
            <a:pPr>
              <a:spcBef>
                <a:spcPct val="50000"/>
              </a:spcBef>
            </a:pPr>
            <a:r>
              <a:rPr lang="en-US" sz="4800" dirty="0">
                <a:solidFill>
                  <a:srgbClr val="FF00FF"/>
                </a:solidFill>
                <a:latin typeface="Comic Sans MS" pitchFamily="66" charset="0"/>
              </a:rPr>
              <a:t>such that</a:t>
            </a:r>
            <a:r>
              <a:rPr lang="en-US" sz="4800" dirty="0">
                <a:latin typeface="Comic Sans MS" pitchFamily="66" charset="0"/>
              </a:rPr>
              <a:t> P(x) is true.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076959" y="3489960"/>
          <a:ext cx="6932814" cy="211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80" name="Equation" r:id="rId7" imgW="914400" imgH="279360" progId="Equation.DSMT4">
                  <p:embed/>
                </p:oleObj>
              </mc:Choice>
              <mc:Fallback>
                <p:oleObj name="Equation" r:id="rId7" imgW="914400" imgH="27936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959" y="3489960"/>
                        <a:ext cx="6932814" cy="21183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spd="slow" advTm="55761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Defining Sets</a:t>
            </a: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333375" y="1815465"/>
            <a:ext cx="84772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5400" dirty="0">
                <a:latin typeface="Comic Sans MS" pitchFamily="66" charset="0"/>
              </a:rPr>
              <a:t>The set of </a:t>
            </a:r>
            <a:r>
              <a:rPr lang="en-US" sz="5400" dirty="0">
                <a:solidFill>
                  <a:srgbClr val="0000FF"/>
                </a:solidFill>
                <a:latin typeface="Comic Sans MS" pitchFamily="66" charset="0"/>
              </a:rPr>
              <a:t>even</a:t>
            </a:r>
            <a:r>
              <a:rPr lang="en-US" sz="5400" dirty="0">
                <a:latin typeface="Comic Sans MS" pitchFamily="66" charset="0"/>
              </a:rPr>
              <a:t> integers: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025900" y="3073400"/>
          <a:ext cx="9144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61" name="Equation" r:id="rId7" imgW="914400" imgH="220320" progId="Equation.DSMT4">
                  <p:embed/>
                </p:oleObj>
              </mc:Choice>
              <mc:Fallback>
                <p:oleObj name="Equation" r:id="rId7" imgW="914400" imgH="22032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900" y="3073400"/>
                        <a:ext cx="9144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8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99044"/>
              </p:ext>
            </p:extLst>
          </p:nvPr>
        </p:nvGraphicFramePr>
        <p:xfrm>
          <a:off x="512763" y="2690813"/>
          <a:ext cx="8116887" cy="224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62" name="Equation" r:id="rId9" imgW="1193800" imgH="330200" progId="Equation.DSMT4">
                  <p:embed/>
                </p:oleObj>
              </mc:Choice>
              <mc:Fallback>
                <p:oleObj name="Equation" r:id="rId9" imgW="1193800" imgH="330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3" y="2690813"/>
                        <a:ext cx="8116887" cy="224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97">
        <p:fade/>
      </p:transition>
    </mc:Choice>
    <mc:Fallback xmlns="">
      <p:transition xmlns:p14="http://schemas.microsoft.com/office/powerpoint/2010/main" spd="med" advTm="14097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is a Set?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6418" y="1398494"/>
            <a:ext cx="8049699" cy="4141694"/>
          </a:xfrm>
        </p:spPr>
        <p:txBody>
          <a:bodyPr/>
          <a:lstStyle/>
          <a:p>
            <a:r>
              <a:rPr lang="en-US" sz="3600" i="1" dirty="0"/>
              <a:t>Informally: </a:t>
            </a:r>
          </a:p>
          <a:p>
            <a:r>
              <a:rPr lang="en-US" sz="3600" dirty="0"/>
              <a:t>A </a:t>
            </a:r>
            <a:r>
              <a:rPr lang="en-US" sz="3600" b="1" i="1" dirty="0"/>
              <a:t>set </a:t>
            </a:r>
            <a:r>
              <a:rPr lang="en-US" sz="3600" dirty="0"/>
              <a:t>is a collection of </a:t>
            </a:r>
            <a:r>
              <a:rPr lang="en-US" sz="3600" dirty="0" smtClean="0"/>
              <a:t>mathematical</a:t>
            </a:r>
            <a:endParaRPr lang="en-US" sz="3600" dirty="0"/>
          </a:p>
          <a:p>
            <a:r>
              <a:rPr lang="en-US" sz="3600" dirty="0"/>
              <a:t>objects, with the collection </a:t>
            </a:r>
            <a:r>
              <a:rPr lang="en-US" sz="3600" dirty="0" smtClean="0"/>
              <a:t>treated</a:t>
            </a:r>
          </a:p>
          <a:p>
            <a:r>
              <a:rPr lang="en-US" sz="3600" dirty="0" smtClean="0"/>
              <a:t>as a </a:t>
            </a:r>
            <a:r>
              <a:rPr lang="en-US" sz="3600" dirty="0"/>
              <a:t>single mathematical object.</a:t>
            </a:r>
          </a:p>
          <a:p>
            <a:r>
              <a:rPr lang="en-US" dirty="0"/>
              <a:t>(This is </a:t>
            </a:r>
            <a:r>
              <a:rPr lang="en-US" dirty="0">
                <a:solidFill>
                  <a:srgbClr val="CC0000"/>
                </a:solidFill>
              </a:rPr>
              <a:t>circular</a:t>
            </a:r>
            <a:r>
              <a:rPr lang="en-US" dirty="0"/>
              <a:t> of course:</a:t>
            </a:r>
          </a:p>
          <a:p>
            <a:r>
              <a:rPr lang="en-US" dirty="0"/>
              <a:t>           what’s a </a:t>
            </a:r>
            <a:r>
              <a:rPr lang="en-US" i="1" dirty="0"/>
              <a:t>collection</a:t>
            </a:r>
            <a:r>
              <a:rPr lang="en-US" dirty="0"/>
              <a:t>?)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54"/>
    </mc:Choice>
    <mc:Fallback xmlns="">
      <p:transition xmlns:p14="http://schemas.microsoft.com/office/powerpoint/2010/main" spd="slow" advTm="233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Some sets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380" y="1423992"/>
            <a:ext cx="8343900" cy="4260527"/>
          </a:xfrm>
        </p:spPr>
        <p:txBody>
          <a:bodyPr/>
          <a:lstStyle/>
          <a:p>
            <a:r>
              <a:rPr lang="en-US" sz="3600" dirty="0"/>
              <a:t>real numbers,         </a:t>
            </a:r>
            <a:r>
              <a:rPr lang="en-US" sz="3600" dirty="0" smtClean="0"/>
              <a:t> </a:t>
            </a:r>
            <a:r>
              <a:rPr lang="en-US" b="1" dirty="0" smtClean="0">
                <a:solidFill>
                  <a:srgbClr val="0000FF"/>
                </a:solidFill>
                <a:sym typeface="Euclid Math Two" pitchFamily="18" charset="2"/>
              </a:rPr>
              <a:t></a:t>
            </a:r>
            <a:endParaRPr lang="en-US" b="1" dirty="0">
              <a:solidFill>
                <a:srgbClr val="0000FF"/>
              </a:solidFill>
              <a:sym typeface="Euclid Math Two" pitchFamily="18" charset="2"/>
            </a:endParaRPr>
          </a:p>
          <a:p>
            <a:r>
              <a:rPr lang="en-US" sz="3600" dirty="0"/>
              <a:t>complex numbers, 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sym typeface="Euclid Math Two" pitchFamily="18" charset="2"/>
              </a:rPr>
              <a:t></a:t>
            </a:r>
            <a:endParaRPr lang="en-US" b="1" dirty="0" smtClean="0">
              <a:solidFill>
                <a:srgbClr val="0000FF"/>
              </a:solidFill>
              <a:latin typeface="msbm9" pitchFamily="34" charset="0"/>
            </a:endParaRPr>
          </a:p>
          <a:p>
            <a:r>
              <a:rPr lang="en-US" sz="3600" dirty="0"/>
              <a:t>integers,                 </a:t>
            </a:r>
            <a:r>
              <a:rPr lang="en-US" b="1" dirty="0">
                <a:solidFill>
                  <a:srgbClr val="0000FF"/>
                </a:solidFill>
                <a:sym typeface="Euclid Math Two" pitchFamily="18" charset="2"/>
              </a:rPr>
              <a:t></a:t>
            </a:r>
          </a:p>
          <a:p>
            <a:r>
              <a:rPr lang="en-US" sz="3600" dirty="0"/>
              <a:t>empty set,             </a:t>
            </a:r>
            <a:r>
              <a:rPr lang="en-US" sz="3600" b="1" dirty="0" smtClean="0"/>
              <a:t> </a:t>
            </a:r>
            <a:r>
              <a:rPr lang="en-US" b="1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 pitchFamily="18" charset="2"/>
              </a:rPr>
              <a:t>∅</a:t>
            </a:r>
            <a:endParaRPr lang="en-US" b="1" dirty="0" smtClean="0">
              <a:solidFill>
                <a:srgbClr val="0000FF"/>
              </a:solidFill>
              <a:latin typeface="msbm9" pitchFamily="34" charset="0"/>
              <a:sym typeface="Euclid Symbol" pitchFamily="18" charset="2"/>
            </a:endParaRPr>
          </a:p>
          <a:p>
            <a:r>
              <a:rPr lang="en-US" sz="3600" dirty="0"/>
              <a:t>set of all subsets of integers</a:t>
            </a:r>
          </a:p>
          <a:p>
            <a:endParaRPr lang="en-US" sz="2800" dirty="0"/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6624003" y="4286765"/>
            <a:ext cx="20361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/>
              <a:t>, </a:t>
            </a:r>
            <a:r>
              <a:rPr lang="en-US" sz="4000" dirty="0" err="1">
                <a:solidFill>
                  <a:srgbClr val="008000"/>
                </a:solidFill>
                <a:latin typeface="Comic Sans MS" pitchFamily="66" charset="0"/>
              </a:rPr>
              <a:t>pow</a:t>
            </a:r>
            <a:r>
              <a:rPr lang="en-US" sz="4000" dirty="0">
                <a:latin typeface="Comic Sans MS" pitchFamily="66" charset="0"/>
              </a:rPr>
              <a:t>(</a:t>
            </a:r>
            <a:r>
              <a:rPr lang="en-US" sz="4000" b="1" dirty="0">
                <a:solidFill>
                  <a:srgbClr val="0000FF"/>
                </a:solidFill>
                <a:sym typeface="Euclid Math Two" pitchFamily="18" charset="2"/>
              </a:rPr>
              <a:t></a:t>
            </a:r>
            <a:r>
              <a:rPr lang="en-US" sz="4000" dirty="0">
                <a:latin typeface="Comic Sans MS" pitchFamily="66" charset="0"/>
                <a:sym typeface="Euclid Math Two" pitchFamily="18" charset="2"/>
              </a:rPr>
              <a:t>)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91748" y="3705160"/>
            <a:ext cx="4611811" cy="2645863"/>
            <a:chOff x="497" y="2256"/>
            <a:chExt cx="2272" cy="1755"/>
          </a:xfrm>
        </p:grpSpPr>
        <p:graphicFrame>
          <p:nvGraphicFramePr>
            <p:cNvPr id="102404" name="Object 4"/>
            <p:cNvGraphicFramePr>
              <a:graphicFrameLocks noChangeAspect="1"/>
            </p:cNvGraphicFramePr>
            <p:nvPr/>
          </p:nvGraphicFramePr>
          <p:xfrm>
            <a:off x="497" y="2256"/>
            <a:ext cx="1926" cy="1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904" name="Equation" r:id="rId7" imgW="520700" imgH="457200" progId="Equation.DSMT4">
                    <p:embed/>
                  </p:oleObj>
                </mc:Choice>
                <mc:Fallback>
                  <p:oleObj name="Equation" r:id="rId7" imgW="520700" imgH="45720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" y="2256"/>
                          <a:ext cx="1926" cy="17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06" name="Text Box 6"/>
            <p:cNvSpPr txBox="1">
              <a:spLocks noChangeArrowheads="1"/>
            </p:cNvSpPr>
            <p:nvPr/>
          </p:nvSpPr>
          <p:spPr bwMode="auto">
            <a:xfrm>
              <a:off x="560" y="3111"/>
              <a:ext cx="2209" cy="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4000" dirty="0">
                  <a:latin typeface="Comic Sans MS" pitchFamily="66" charset="0"/>
                </a:rPr>
                <a:t>the </a:t>
              </a:r>
              <a:r>
                <a:rPr lang="en-US" sz="4000" dirty="0">
                  <a:solidFill>
                    <a:srgbClr val="008000"/>
                  </a:solidFill>
                  <a:latin typeface="Comic Sans MS" pitchFamily="66" charset="0"/>
                </a:rPr>
                <a:t>power</a:t>
              </a:r>
              <a:r>
                <a:rPr lang="en-US" sz="4000" dirty="0">
                  <a:latin typeface="Comic Sans MS" pitchFamily="66" charset="0"/>
                </a:rPr>
                <a:t> set</a:t>
              </a:r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spd="med" advTm="59502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24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Some sets</a:t>
            </a:r>
          </a:p>
        </p:txBody>
      </p:sp>
      <p:sp>
        <p:nvSpPr>
          <p:cNvPr id="107526" name="Text Box 6"/>
          <p:cNvSpPr txBox="1">
            <a:spLocks noChangeArrowheads="1"/>
          </p:cNvSpPr>
          <p:nvPr/>
        </p:nvSpPr>
        <p:spPr bwMode="auto">
          <a:xfrm>
            <a:off x="1344630" y="1512894"/>
            <a:ext cx="64135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>
                <a:latin typeface="Comic Sans MS" pitchFamily="66" charset="0"/>
              </a:rPr>
              <a:t>{7, “Albert R.”,</a:t>
            </a:r>
            <a:r>
              <a:rPr lang="en-US" sz="4400" dirty="0" smtClean="0">
                <a:latin typeface="Comic Sans MS" pitchFamily="66" charset="0"/>
              </a:rPr>
              <a:t> π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2, </a:t>
            </a:r>
            <a:r>
              <a:rPr lang="en-US" sz="4400" dirty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T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}</a:t>
            </a:r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373063" y="2414588"/>
            <a:ext cx="8415337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4000" dirty="0">
                <a:latin typeface="Comic Sans MS" pitchFamily="66" charset="0"/>
              </a:rPr>
              <a:t>A set with 4 </a:t>
            </a:r>
            <a:r>
              <a:rPr lang="en-US" sz="4000" dirty="0">
                <a:solidFill>
                  <a:srgbClr val="0000FF"/>
                </a:solidFill>
                <a:latin typeface="Comic Sans MS" pitchFamily="66" charset="0"/>
              </a:rPr>
              <a:t>elements</a:t>
            </a:r>
            <a:r>
              <a:rPr lang="en-US" sz="4000" dirty="0">
                <a:latin typeface="Comic Sans MS" pitchFamily="66" charset="0"/>
              </a:rPr>
              <a:t>: two numbers, a string, and a </a:t>
            </a:r>
            <a:r>
              <a:rPr lang="en-US" sz="4000" dirty="0" smtClean="0">
                <a:latin typeface="Comic Sans MS" pitchFamily="66" charset="0"/>
              </a:rPr>
              <a:t>Boolean.</a:t>
            </a:r>
            <a:endParaRPr lang="en-US" sz="4000" dirty="0">
              <a:latin typeface="Comic Sans MS" pitchFamily="66" charset="0"/>
            </a:endParaRPr>
          </a:p>
          <a:p>
            <a:r>
              <a:rPr lang="en-US" sz="4000" dirty="0">
                <a:latin typeface="Comic Sans MS" pitchFamily="66" charset="0"/>
              </a:rPr>
              <a:t>Same </a:t>
            </a:r>
            <a:r>
              <a:rPr lang="en-US" sz="4000" dirty="0" smtClean="0">
                <a:latin typeface="Comic Sans MS" pitchFamily="66" charset="0"/>
              </a:rPr>
              <a:t>as</a:t>
            </a:r>
          </a:p>
          <a:p>
            <a:r>
              <a:rPr lang="en-US" sz="4000" dirty="0" smtClean="0">
                <a:latin typeface="Comic Sans MS" pitchFamily="66" charset="0"/>
              </a:rPr>
              <a:t>      </a:t>
            </a:r>
            <a:r>
              <a:rPr lang="en-US" sz="4800" dirty="0" smtClean="0">
                <a:latin typeface="Comic Sans MS" pitchFamily="66" charset="0"/>
              </a:rPr>
              <a:t>{</a:t>
            </a:r>
            <a:r>
              <a:rPr lang="en-US" sz="4800" dirty="0" smtClean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T</a:t>
            </a:r>
            <a:r>
              <a:rPr lang="en-US" sz="4800" dirty="0" smtClean="0">
                <a:latin typeface="Comic Sans MS" pitchFamily="66" charset="0"/>
                <a:sym typeface="Symbol" pitchFamily="18" charset="2"/>
              </a:rPr>
              <a:t>,</a:t>
            </a:r>
            <a:r>
              <a:rPr lang="en-US" sz="4800" dirty="0" smtClean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800" dirty="0" smtClean="0">
                <a:latin typeface="Comic Sans MS" pitchFamily="66" charset="0"/>
              </a:rPr>
              <a:t>“</a:t>
            </a:r>
            <a:r>
              <a:rPr lang="en-US" sz="4800" dirty="0">
                <a:latin typeface="Comic Sans MS" pitchFamily="66" charset="0"/>
              </a:rPr>
              <a:t>Albert R</a:t>
            </a:r>
            <a:r>
              <a:rPr lang="en-US" sz="4800" dirty="0" smtClean="0">
                <a:latin typeface="Comic Sans MS" pitchFamily="66" charset="0"/>
              </a:rPr>
              <a:t>.”, 7,</a:t>
            </a:r>
            <a:r>
              <a:rPr lang="en-US" sz="4800" dirty="0" smtClean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800" dirty="0" smtClean="0">
                <a:solidFill>
                  <a:srgbClr val="000000"/>
                </a:solidFill>
                <a:latin typeface="Comic Sans MS"/>
                <a:cs typeface="Comic Sans MS"/>
                <a:sym typeface="Euclid Symbol"/>
              </a:rPr>
              <a:t>π</a:t>
            </a:r>
            <a:r>
              <a:rPr lang="en-US" sz="4800" dirty="0" smtClean="0">
                <a:latin typeface="Comic Sans MS"/>
                <a:cs typeface="Comic Sans MS"/>
                <a:sym typeface="Symbol" pitchFamily="18" charset="2"/>
              </a:rPr>
              <a:t>/2</a:t>
            </a:r>
            <a:r>
              <a:rPr lang="en-US" sz="4800" dirty="0">
                <a:latin typeface="Comic Sans MS" pitchFamily="66" charset="0"/>
                <a:sym typeface="Symbol" pitchFamily="18" charset="2"/>
              </a:rPr>
              <a:t>}</a:t>
            </a:r>
            <a:endParaRPr lang="en-US" sz="4000" dirty="0">
              <a:latin typeface="Comic Sans MS" pitchFamily="66" charset="0"/>
              <a:sym typeface="Symbol" pitchFamily="18" charset="2"/>
            </a:endParaRPr>
          </a:p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rgbClr val="0000FF"/>
                </a:solidFill>
                <a:latin typeface="Comic Sans MS" pitchFamily="66" charset="0"/>
                <a:sym typeface="Symbol" pitchFamily="18" charset="2"/>
              </a:rPr>
              <a:t>-- order doesn’t matter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60892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Membership</a:t>
            </a:r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442912" y="1543051"/>
            <a:ext cx="562927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>
                <a:latin typeface="Comic Sans MS" pitchFamily="66" charset="0"/>
              </a:rPr>
              <a:t>x is </a:t>
            </a:r>
            <a:r>
              <a:rPr lang="en-US" sz="4400" dirty="0" smtClean="0">
                <a:latin typeface="Comic Sans MS" pitchFamily="66" charset="0"/>
              </a:rPr>
              <a:t>a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</a:rPr>
              <a:t>member</a:t>
            </a:r>
            <a:r>
              <a:rPr lang="en-US" sz="4400" dirty="0" smtClean="0">
                <a:latin typeface="Comic Sans MS" pitchFamily="66" charset="0"/>
              </a:rPr>
              <a:t> </a:t>
            </a:r>
            <a:r>
              <a:rPr lang="en-US" sz="4400" dirty="0">
                <a:latin typeface="Comic Sans MS" pitchFamily="66" charset="0"/>
              </a:rPr>
              <a:t>of </a:t>
            </a:r>
            <a:r>
              <a:rPr lang="en-US" sz="4400" dirty="0" smtClean="0">
                <a:latin typeface="Comic Sans MS" pitchFamily="66" charset="0"/>
              </a:rPr>
              <a:t>A:</a:t>
            </a:r>
            <a:endParaRPr lang="en-US" sz="4400" dirty="0">
              <a:latin typeface="Comic Sans MS" pitchFamily="66" charset="0"/>
            </a:endParaRPr>
          </a:p>
        </p:txBody>
      </p:sp>
      <p:sp>
        <p:nvSpPr>
          <p:cNvPr id="105487" name="Rectangle 15"/>
          <p:cNvSpPr>
            <a:spLocks noChangeArrowheads="1"/>
          </p:cNvSpPr>
          <p:nvPr/>
        </p:nvSpPr>
        <p:spPr bwMode="auto">
          <a:xfrm>
            <a:off x="546100" y="2663825"/>
            <a:ext cx="8293331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  π/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2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b="1" dirty="0" smtClean="0">
                <a:solidFill>
                  <a:srgbClr val="008000"/>
                </a:solidFill>
                <a:latin typeface="Symbol" charset="2"/>
                <a:cs typeface="Symbol" charset="2"/>
                <a:sym typeface="Euclid Symbol" pitchFamily="18" charset="2"/>
              </a:rPr>
              <a:t>∈</a:t>
            </a:r>
            <a:r>
              <a:rPr lang="en-US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dirty="0">
                <a:latin typeface="Comic Sans MS" pitchFamily="66" charset="0"/>
              </a:rPr>
              <a:t>{7, “Albert R</a:t>
            </a:r>
            <a:r>
              <a:rPr lang="en-US" sz="4400" dirty="0" smtClean="0">
                <a:latin typeface="Comic Sans MS" pitchFamily="66" charset="0"/>
              </a:rPr>
              <a:t>.”, 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π/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2, </a:t>
            </a:r>
            <a:r>
              <a:rPr lang="en-US" sz="4400" dirty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T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  π/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3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b="1" dirty="0">
                <a:solidFill>
                  <a:srgbClr val="C00000"/>
                </a:solidFill>
                <a:latin typeface="Comic Sans MS" pitchFamily="66" charset="0"/>
                <a:sym typeface="Euclid Symbol" pitchFamily="18" charset="2"/>
              </a:rPr>
              <a:t>∉</a:t>
            </a:r>
            <a:r>
              <a:rPr lang="en-US" b="1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dirty="0">
                <a:latin typeface="Comic Sans MS" pitchFamily="66" charset="0"/>
              </a:rPr>
              <a:t>{7, “Albert R</a:t>
            </a:r>
            <a:r>
              <a:rPr lang="en-US" sz="4400" dirty="0" smtClean="0">
                <a:latin typeface="Comic Sans MS" pitchFamily="66" charset="0"/>
              </a:rPr>
              <a:t>.”, 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π/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2, </a:t>
            </a:r>
            <a:r>
              <a:rPr lang="en-US" sz="4400" dirty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T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}</a:t>
            </a:r>
          </a:p>
          <a:p>
            <a:pPr>
              <a:spcBef>
                <a:spcPct val="50000"/>
              </a:spcBef>
            </a:pPr>
            <a:r>
              <a:rPr lang="en-US" sz="4400" dirty="0">
                <a:latin typeface="Comic Sans MS" pitchFamily="66" charset="0"/>
                <a:sym typeface="Symbol" pitchFamily="18" charset="2"/>
              </a:rPr>
              <a:t>14/2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b="1" dirty="0">
                <a:solidFill>
                  <a:srgbClr val="008000"/>
                </a:solidFill>
                <a:latin typeface="Symbol" charset="2"/>
                <a:cs typeface="Symbol" charset="2"/>
                <a:sym typeface="Euclid Symbol" pitchFamily="18" charset="2"/>
              </a:rPr>
              <a:t>∈</a:t>
            </a:r>
            <a:r>
              <a:rPr lang="en-US" b="1" dirty="0" smtClean="0">
                <a:latin typeface="Comic Sans MS" pitchFamily="66" charset="0"/>
                <a:sym typeface="Symbol" pitchFamily="18" charset="2"/>
              </a:rPr>
              <a:t> </a:t>
            </a:r>
            <a:r>
              <a:rPr lang="en-US" sz="4400" dirty="0">
                <a:latin typeface="Comic Sans MS" pitchFamily="66" charset="0"/>
              </a:rPr>
              <a:t>{7, “Albert R</a:t>
            </a:r>
            <a:r>
              <a:rPr lang="en-US" sz="4400" dirty="0" smtClean="0">
                <a:latin typeface="Comic Sans MS" pitchFamily="66" charset="0"/>
              </a:rPr>
              <a:t>.”, </a:t>
            </a:r>
            <a:r>
              <a:rPr lang="en-US" sz="4400" dirty="0" smtClean="0">
                <a:latin typeface="Comic Sans MS" pitchFamily="66" charset="0"/>
                <a:sym typeface="Symbol" pitchFamily="18" charset="2"/>
              </a:rPr>
              <a:t>π/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2, </a:t>
            </a:r>
            <a:r>
              <a:rPr lang="en-US" sz="4400" dirty="0">
                <a:solidFill>
                  <a:srgbClr val="008000"/>
                </a:solidFill>
                <a:latin typeface="Comic Sans MS" pitchFamily="66" charset="0"/>
                <a:sym typeface="Symbol" pitchFamily="18" charset="2"/>
              </a:rPr>
              <a:t>T</a:t>
            </a:r>
            <a:r>
              <a:rPr lang="en-US" sz="4400" dirty="0">
                <a:latin typeface="Comic Sans MS" pitchFamily="66" charset="0"/>
                <a:sym typeface="Symbol" pitchFamily="18" charset="2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00764" y="1514480"/>
            <a:ext cx="210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latin typeface="Comic Sans MS" pitchFamily="66" charset="0"/>
              </a:rPr>
              <a:t>x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b="1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800" dirty="0" smtClean="0">
                <a:latin typeface="Comic Sans MS" pitchFamily="66" charset="0"/>
              </a:rPr>
              <a:t> A</a:t>
            </a:r>
            <a:endParaRPr lang="en-US" sz="48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77886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Synonyms for Membership</a:t>
            </a:r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1471614" y="1157288"/>
            <a:ext cx="520065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4000" dirty="0" err="1" smtClean="0">
                <a:solidFill>
                  <a:srgbClr val="000000"/>
                </a:solidFill>
                <a:latin typeface="Comic Sans MS" pitchFamily="66" charset="0"/>
              </a:rPr>
              <a:t>x</a:t>
            </a:r>
            <a:r>
              <a:rPr lang="en-US" sz="400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sz="4000" b="1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</a:p>
          <a:p>
            <a:pPr>
              <a:spcBef>
                <a:spcPts val="0"/>
              </a:spcBef>
            </a:pPr>
            <a:r>
              <a:rPr lang="en-US" sz="4000" dirty="0" smtClean="0">
                <a:latin typeface="Comic Sans MS" pitchFamily="66" charset="0"/>
              </a:rPr>
              <a:t>x </a:t>
            </a:r>
            <a:r>
              <a:rPr lang="en-US" sz="4000" dirty="0">
                <a:latin typeface="Comic Sans MS" pitchFamily="66" charset="0"/>
              </a:rPr>
              <a:t>is </a:t>
            </a:r>
            <a:r>
              <a:rPr lang="en-US" sz="4000" dirty="0" smtClean="0">
                <a:latin typeface="Comic Sans MS" pitchFamily="66" charset="0"/>
              </a:rPr>
              <a:t>an </a:t>
            </a:r>
            <a:r>
              <a:rPr lang="en-US" sz="4000" dirty="0" smtClean="0">
                <a:solidFill>
                  <a:srgbClr val="0000FF"/>
                </a:solidFill>
                <a:latin typeface="Comic Sans MS" pitchFamily="66" charset="0"/>
              </a:rPr>
              <a:t>element</a:t>
            </a:r>
            <a:r>
              <a:rPr lang="en-US" sz="4000" dirty="0" smtClean="0">
                <a:latin typeface="Comic Sans MS" pitchFamily="66" charset="0"/>
              </a:rPr>
              <a:t> </a:t>
            </a:r>
            <a:r>
              <a:rPr lang="en-US" sz="4000" dirty="0">
                <a:latin typeface="Comic Sans MS" pitchFamily="66" charset="0"/>
              </a:rPr>
              <a:t>of A</a:t>
            </a:r>
          </a:p>
          <a:p>
            <a:pPr>
              <a:spcBef>
                <a:spcPts val="0"/>
              </a:spcBef>
            </a:pPr>
            <a:r>
              <a:rPr lang="en-US" sz="4000" dirty="0">
                <a:latin typeface="Comic Sans MS" pitchFamily="66" charset="0"/>
              </a:rPr>
              <a:t>x is </a:t>
            </a:r>
            <a:r>
              <a:rPr lang="en-US" sz="4000" dirty="0">
                <a:solidFill>
                  <a:srgbClr val="0000FF"/>
                </a:solidFill>
                <a:latin typeface="Comic Sans MS" pitchFamily="66" charset="0"/>
              </a:rPr>
              <a:t>in</a:t>
            </a:r>
            <a:r>
              <a:rPr lang="en-US" sz="4000" dirty="0">
                <a:latin typeface="Comic Sans MS" pitchFamily="66" charset="0"/>
              </a:rPr>
              <a:t> A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376228" y="4266548"/>
            <a:ext cx="1793874" cy="85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7</a:t>
            </a:r>
            <a:r>
              <a:rPr lang="en-US" sz="4800" b="1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</a:t>
            </a:r>
            <a:r>
              <a:rPr lang="en-US" sz="4800" dirty="0" smtClean="0">
                <a:latin typeface="Comic Sans MS" pitchFamily="66" charset="0"/>
                <a:sym typeface="Euclid Math Two" pitchFamily="18" charset="2"/>
              </a:rPr>
              <a:t>,</a:t>
            </a:r>
            <a:endParaRPr lang="en-US" sz="4800" dirty="0">
              <a:latin typeface="Comic Sans MS" pitchFamily="66" charset="0"/>
              <a:sym typeface="Euclid Math Two" pitchFamily="18" charset="2"/>
            </a:endParaRPr>
          </a:p>
        </p:txBody>
      </p:sp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2389169" y="4319336"/>
            <a:ext cx="271221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latin typeface="Comic Sans MS" pitchFamily="66" charset="0"/>
              </a:rPr>
              <a:t>2/</a:t>
            </a:r>
            <a:r>
              <a:rPr lang="en-US" sz="4800" dirty="0" smtClean="0">
                <a:latin typeface="Comic Sans MS" pitchFamily="66" charset="0"/>
              </a:rPr>
              <a:t>3 </a:t>
            </a:r>
            <a:r>
              <a:rPr lang="en-US" sz="4800" b="1" dirty="0" smtClean="0">
                <a:solidFill>
                  <a:srgbClr val="FF0000"/>
                </a:solidFill>
                <a:latin typeface="Comic Sans MS" pitchFamily="66" charset="0"/>
                <a:sym typeface="Euclid Symbol" pitchFamily="18" charset="2"/>
              </a:rPr>
              <a:t>∉</a:t>
            </a:r>
            <a:r>
              <a:rPr lang="en-US" sz="4800" dirty="0" smtClean="0">
                <a:solidFill>
                  <a:srgbClr val="FF0000"/>
                </a:solidFill>
                <a:latin typeface="Comic Sans MS" pitchFamily="66" charset="0"/>
                <a:sym typeface="Euclid Symbol" pitchFamily="18" charset="2"/>
              </a:rPr>
              <a:t> </a:t>
            </a:r>
            <a:r>
              <a:rPr lang="en-US" sz="4800" dirty="0" err="1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</a:t>
            </a:r>
            <a:r>
              <a:rPr lang="en-US" sz="4800" dirty="0" smtClean="0">
                <a:latin typeface="Comic Sans MS" pitchFamily="66" charset="0"/>
                <a:sym typeface="Euclid Math Two" pitchFamily="18" charset="2"/>
              </a:rPr>
              <a:t>,</a:t>
            </a:r>
            <a:endParaRPr lang="en-US" sz="4800" dirty="0">
              <a:latin typeface="Comic Sans MS" pitchFamily="66" charset="0"/>
              <a:sym typeface="Euclid Math Two" pitchFamily="18" charset="2"/>
            </a:endParaRPr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5129200" y="4286252"/>
            <a:ext cx="36433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 err="1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</a:t>
            </a:r>
            <a:r>
              <a:rPr lang="en-US" sz="4800" dirty="0" smtClean="0">
                <a:latin typeface="Comic Sans MS" pitchFamily="66" charset="0"/>
                <a:sym typeface="Euclid Math Two" pitchFamily="18" charset="2"/>
              </a:rPr>
              <a:t> </a:t>
            </a:r>
            <a:r>
              <a:rPr lang="en-US" sz="4800" b="1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800" dirty="0" err="1" smtClean="0">
                <a:latin typeface="Comic Sans MS" pitchFamily="66" charset="0"/>
                <a:sym typeface="Euclid Math Two" pitchFamily="18" charset="2"/>
              </a:rPr>
              <a:t>pow</a:t>
            </a:r>
            <a:r>
              <a:rPr lang="en-US" sz="4800" dirty="0" err="1">
                <a:latin typeface="Comic Sans MS" pitchFamily="66" charset="0"/>
                <a:sym typeface="Euclid Math Two" pitchFamily="18" charset="2"/>
              </a:rPr>
              <a:t>(</a:t>
            </a:r>
            <a:r>
              <a:rPr lang="en-US" sz="4800" dirty="0" err="1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</a:t>
            </a:r>
            <a:r>
              <a:rPr lang="en-US" sz="4800" dirty="0">
                <a:latin typeface="Comic Sans MS" pitchFamily="66" charset="0"/>
                <a:sym typeface="Euclid Math Two" pitchFamily="18" charset="2"/>
              </a:rPr>
              <a:t>)</a:t>
            </a:r>
          </a:p>
        </p:txBody>
      </p:sp>
      <p:sp>
        <p:nvSpPr>
          <p:cNvPr id="110600" name="Text Box 8"/>
          <p:cNvSpPr txBox="1">
            <a:spLocks noChangeArrowheads="1"/>
          </p:cNvSpPr>
          <p:nvPr/>
        </p:nvSpPr>
        <p:spPr bwMode="auto">
          <a:xfrm>
            <a:off x="517525" y="3198813"/>
            <a:ext cx="280397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400" i="1" dirty="0">
                <a:latin typeface="Comic Sans MS" pitchFamily="66" charset="0"/>
              </a:rPr>
              <a:t>Examples: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med" advTm="64357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0597" grpId="0"/>
      <p:bldP spid="110598" grpId="0"/>
      <p:bldP spid="11059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 or Not In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8613" y="1628775"/>
            <a:ext cx="8558212" cy="3568700"/>
          </a:xfrm>
        </p:spPr>
        <p:txBody>
          <a:bodyPr/>
          <a:lstStyle/>
          <a:p>
            <a:r>
              <a:rPr lang="en-US" sz="4400" dirty="0"/>
              <a:t>An element is </a:t>
            </a:r>
            <a:r>
              <a:rPr lang="en-US" sz="4400" dirty="0">
                <a:solidFill>
                  <a:srgbClr val="0000FF"/>
                </a:solidFill>
              </a:rPr>
              <a:t>in</a:t>
            </a:r>
            <a:r>
              <a:rPr lang="en-US" sz="4400" dirty="0"/>
              <a:t> or </a:t>
            </a:r>
            <a:r>
              <a:rPr lang="en-US" sz="4400" dirty="0">
                <a:solidFill>
                  <a:srgbClr val="FF3300"/>
                </a:solidFill>
              </a:rPr>
              <a:t>not in</a:t>
            </a:r>
            <a:r>
              <a:rPr lang="en-US" sz="4400" dirty="0"/>
              <a:t> a set:</a:t>
            </a:r>
          </a:p>
          <a:p>
            <a:r>
              <a:rPr lang="en-US" sz="4400" dirty="0"/>
              <a:t>  </a:t>
            </a:r>
            <a:r>
              <a:rPr lang="en-US" sz="4400" dirty="0" smtClean="0"/>
              <a:t>{</a:t>
            </a:r>
            <a:r>
              <a:rPr lang="en-US" sz="4400" dirty="0"/>
              <a:t>7,</a:t>
            </a:r>
            <a:r>
              <a:rPr lang="en-US" sz="4400" dirty="0" smtClean="0"/>
              <a:t> </a:t>
            </a:r>
            <a:r>
              <a:rPr lang="en-US" sz="4400" dirty="0" smtClean="0">
                <a:latin typeface="Comic Sans MS"/>
                <a:cs typeface="Comic Sans MS"/>
                <a:sym typeface="Euclid Symbol"/>
              </a:rPr>
              <a:t>π</a:t>
            </a:r>
            <a:r>
              <a:rPr lang="en-US" sz="4400" dirty="0" smtClean="0">
                <a:latin typeface="Comic Sans MS"/>
                <a:cs typeface="Comic Sans MS"/>
              </a:rPr>
              <a:t>/</a:t>
            </a:r>
            <a:r>
              <a:rPr lang="en-US" sz="4400" dirty="0">
                <a:latin typeface="Comic Sans MS"/>
                <a:cs typeface="Comic Sans MS"/>
              </a:rPr>
              <a:t>2, 7} is same as {7,</a:t>
            </a:r>
            <a:r>
              <a:rPr lang="en-US" sz="4400" dirty="0" smtClean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  <a:sym typeface="Euclid Symbol"/>
              </a:rPr>
              <a:t>π</a:t>
            </a:r>
            <a:r>
              <a:rPr lang="en-US" sz="4400" dirty="0" smtClean="0">
                <a:latin typeface="Comic Sans MS"/>
                <a:cs typeface="Comic Sans MS"/>
              </a:rPr>
              <a:t>/</a:t>
            </a:r>
            <a:r>
              <a:rPr lang="en-US" sz="4400" dirty="0">
                <a:latin typeface="Comic Sans MS"/>
                <a:cs typeface="Comic Sans MS"/>
              </a:rPr>
              <a:t>2</a:t>
            </a:r>
            <a:r>
              <a:rPr lang="en-US" sz="4400" dirty="0"/>
              <a:t>}</a:t>
            </a:r>
          </a:p>
          <a:p>
            <a:r>
              <a:rPr lang="en-US" sz="4400" dirty="0">
                <a:solidFill>
                  <a:srgbClr val="0000FF"/>
                </a:solidFill>
              </a:rPr>
              <a:t>(No notion of being in the set </a:t>
            </a:r>
          </a:p>
          <a:p>
            <a:r>
              <a:rPr lang="en-US" sz="4400" dirty="0">
                <a:solidFill>
                  <a:srgbClr val="0000FF"/>
                </a:solidFill>
              </a:rPr>
              <a:t> more than once)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648">
        <p:fade/>
      </p:transition>
    </mc:Choice>
    <mc:Fallback xmlns="">
      <p:transition xmlns:p14="http://schemas.microsoft.com/office/powerpoint/2010/main" spd="med" advTm="5864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Subset </a:t>
            </a:r>
            <a:r>
              <a:rPr lang="en-US" sz="3600" b="0" dirty="0" smtClean="0"/>
              <a:t>(</a:t>
            </a:r>
            <a:r>
              <a:rPr lang="en-US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</a:t>
            </a:r>
            <a:r>
              <a:rPr lang="en-US" b="0" dirty="0" smtClean="0">
                <a:sym typeface="Euclid Symbol"/>
              </a:rPr>
              <a:t>)</a:t>
            </a:r>
            <a:endParaRPr lang="en-US" sz="3600" b="0" dirty="0"/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3063408" y="1276630"/>
            <a:ext cx="577261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4800" dirty="0">
                <a:latin typeface="Comic Sans MS" pitchFamily="66" charset="0"/>
              </a:rPr>
              <a:t>A is a </a:t>
            </a:r>
            <a:r>
              <a:rPr lang="en-US" sz="4800" dirty="0">
                <a:solidFill>
                  <a:srgbClr val="0000FF"/>
                </a:solidFill>
                <a:latin typeface="Comic Sans MS" pitchFamily="66" charset="0"/>
              </a:rPr>
              <a:t>subset</a:t>
            </a:r>
            <a:r>
              <a:rPr lang="en-US" sz="4800" dirty="0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en-US" sz="4800" dirty="0">
                <a:latin typeface="Comic Sans MS" pitchFamily="66" charset="0"/>
              </a:rPr>
              <a:t>of B</a:t>
            </a:r>
          </a:p>
          <a:p>
            <a:r>
              <a:rPr lang="en-US" sz="4800" dirty="0">
                <a:latin typeface="Comic Sans MS" pitchFamily="66" charset="0"/>
              </a:rPr>
              <a:t>A is </a:t>
            </a:r>
            <a:r>
              <a:rPr lang="en-US" sz="4800" dirty="0">
                <a:solidFill>
                  <a:srgbClr val="0000FF"/>
                </a:solidFill>
                <a:latin typeface="Comic Sans MS" pitchFamily="66" charset="0"/>
              </a:rPr>
              <a:t>contained in</a:t>
            </a:r>
            <a:r>
              <a:rPr lang="en-US" sz="4800" dirty="0">
                <a:latin typeface="Comic Sans MS" pitchFamily="66" charset="0"/>
              </a:rPr>
              <a:t> B</a:t>
            </a:r>
          </a:p>
        </p:txBody>
      </p:sp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621973" y="2880360"/>
            <a:ext cx="7904808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>
                <a:latin typeface="Comic Sans MS" pitchFamily="66" charset="0"/>
              </a:rPr>
              <a:t>Every element of A is also an element of </a:t>
            </a:r>
            <a:r>
              <a:rPr lang="en-US" sz="4800" dirty="0" smtClean="0">
                <a:latin typeface="Comic Sans MS" pitchFamily="66" charset="0"/>
              </a:rPr>
              <a:t>B:</a:t>
            </a:r>
          </a:p>
          <a:p>
            <a:pPr>
              <a:spcBef>
                <a:spcPts val="0"/>
              </a:spcBef>
            </a:pPr>
            <a:r>
              <a:rPr lang="en-US" sz="5400" b="1" dirty="0" smtClean="0">
                <a:latin typeface="Symbol" charset="2"/>
                <a:cs typeface="Symbol" charset="2"/>
                <a:sym typeface="Symbol"/>
              </a:rPr>
              <a:t>∀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 [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b="1" dirty="0" err="1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A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4000" dirty="0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IMPLIES</a:t>
            </a:r>
            <a:r>
              <a:rPr lang="en-US" sz="44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x</a:t>
            </a:r>
            <a:r>
              <a:rPr lang="en-US" sz="5400" b="1" dirty="0" err="1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5400" dirty="0" err="1" smtClean="0">
                <a:latin typeface="Comic Sans MS" pitchFamily="66" charset="0"/>
                <a:sym typeface="Euclid Math Two" pitchFamily="18" charset="2"/>
              </a:rPr>
              <a:t>B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]</a:t>
            </a:r>
            <a:endParaRPr lang="en-US" sz="5400" dirty="0">
              <a:latin typeface="Comic Sans MS" pitchFamily="66" charset="0"/>
              <a:sym typeface="Euclid Symbol" pitchFamily="18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564" y="1573306"/>
            <a:ext cx="17810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Comic Sans MS" pitchFamily="66" charset="0"/>
              </a:rPr>
              <a:t>A</a:t>
            </a:r>
            <a:r>
              <a:rPr lang="en-US" sz="60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</a:t>
            </a:r>
            <a:r>
              <a:rPr lang="en-US" sz="6000" dirty="0" smtClean="0">
                <a:latin typeface="Comic Sans MS" pitchFamily="66" charset="0"/>
              </a:rPr>
              <a:t>B</a:t>
            </a:r>
            <a:endParaRPr lang="en-US" sz="60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60384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65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3" name="Text Box 7"/>
          <p:cNvSpPr txBox="1">
            <a:spLocks noChangeArrowheads="1"/>
          </p:cNvSpPr>
          <p:nvPr/>
        </p:nvSpPr>
        <p:spPr bwMode="auto">
          <a:xfrm>
            <a:off x="214818" y="1770704"/>
            <a:ext cx="8712489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 smtClean="0">
                <a:latin typeface="Comic Sans MS" pitchFamily="66" charset="0"/>
              </a:rPr>
              <a:t>examples:</a:t>
            </a:r>
            <a:endParaRPr lang="en-US" sz="4400" dirty="0">
              <a:latin typeface="Comic Sans MS" pitchFamily="66" charset="0"/>
            </a:endParaRPr>
          </a:p>
          <a:p>
            <a:pPr>
              <a:spcBef>
                <a:spcPct val="50000"/>
              </a:spcBef>
            </a:pPr>
            <a:r>
              <a:rPr lang="en-US" sz="48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5400" dirty="0" err="1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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 </a:t>
            </a:r>
            <a:r>
              <a:rPr lang="en-US" sz="5400" dirty="0" err="1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</a:t>
            </a:r>
            <a:r>
              <a:rPr lang="en-US" sz="5400" dirty="0">
                <a:latin typeface="Comic Sans MS" pitchFamily="66" charset="0"/>
                <a:sym typeface="Euclid Math Two" pitchFamily="18" charset="2"/>
              </a:rPr>
              <a:t>,</a:t>
            </a:r>
            <a:r>
              <a:rPr lang="en-US" sz="5400" dirty="0" smtClean="0">
                <a:latin typeface="Comic Sans MS" pitchFamily="66" charset="0"/>
                <a:sym typeface="Euclid Math Two" pitchFamily="18" charset="2"/>
              </a:rPr>
              <a:t>  </a:t>
            </a:r>
            <a:r>
              <a:rPr lang="en-US" sz="5400" dirty="0" err="1" smtClean="0">
                <a:solidFill>
                  <a:srgbClr val="0000FF"/>
                </a:solidFill>
                <a:latin typeface="Comic Sans MS" pitchFamily="66" charset="0"/>
                <a:sym typeface="Euclid Math Two" pitchFamily="18" charset="2"/>
              </a:rPr>
              <a:t>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 </a:t>
            </a:r>
            <a:r>
              <a:rPr lang="en-US" sz="5400" dirty="0" err="1" smtClean="0">
                <a:solidFill>
                  <a:srgbClr val="0000FF"/>
                </a:solidFill>
                <a:latin typeface="Comic Sans MS" pitchFamily="66" charset="0"/>
                <a:sym typeface="Euclid Math Two"/>
              </a:rPr>
              <a:t></a:t>
            </a: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,  {</a:t>
            </a:r>
            <a:r>
              <a:rPr lang="en-US" sz="5400" dirty="0">
                <a:latin typeface="Comic Sans MS" pitchFamily="66" charset="0"/>
                <a:sym typeface="Euclid Symbol" pitchFamily="18" charset="2"/>
              </a:rPr>
              <a:t>3</a:t>
            </a: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} 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 </a:t>
            </a: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{</a:t>
            </a:r>
            <a:r>
              <a:rPr lang="en-US" sz="5400" dirty="0">
                <a:latin typeface="Comic Sans MS" pitchFamily="66" charset="0"/>
                <a:sym typeface="Euclid Symbol" pitchFamily="18" charset="2"/>
              </a:rPr>
              <a:t>5,7,3}</a:t>
            </a:r>
            <a:endParaRPr lang="en-US" sz="5400" dirty="0" smtClean="0">
              <a:latin typeface="Comic Sans MS" pitchFamily="66" charset="0"/>
              <a:sym typeface="Euclid Symbol" pitchFamily="18" charset="2"/>
            </a:endParaRPr>
          </a:p>
          <a:p>
            <a:pPr>
              <a:spcBef>
                <a:spcPct val="50000"/>
              </a:spcBef>
            </a:pP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 A 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</a:t>
            </a: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 A, </a:t>
            </a:r>
            <a:endParaRPr lang="en-US" sz="5400" dirty="0">
              <a:latin typeface="Comic Sans MS" pitchFamily="66" charset="0"/>
              <a:sym typeface="Euclid Symbol" pitchFamily="18" charset="2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000" y="363538"/>
            <a:ext cx="6794500" cy="1003300"/>
          </a:xfrm>
        </p:spPr>
        <p:txBody>
          <a:bodyPr/>
          <a:lstStyle/>
          <a:p>
            <a:r>
              <a:rPr lang="en-US" sz="3600" dirty="0" smtClean="0"/>
              <a:t>Subset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762552" y="4171815"/>
            <a:ext cx="5586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atin typeface="Comic Sans MS" pitchFamily="66" charset="0"/>
                <a:sym typeface="Euclid Symbol" pitchFamily="18" charset="2"/>
              </a:rPr>
              <a:t>  </a:t>
            </a:r>
            <a:r>
              <a:rPr lang="en-US" sz="5400" b="1" dirty="0" smtClean="0">
                <a:latin typeface="Symbol" charset="2"/>
                <a:cs typeface="Symbol" charset="2"/>
                <a:sym typeface="Euclid Symbol" pitchFamily="18" charset="2"/>
              </a:rPr>
              <a:t>∅</a:t>
            </a:r>
            <a:r>
              <a:rPr lang="en-US" sz="5400" b="1" dirty="0" smtClean="0">
                <a:solidFill>
                  <a:srgbClr val="0000FF"/>
                </a:solidFill>
                <a:latin typeface="Comic Sans MS" pitchFamily="66" charset="0"/>
                <a:sym typeface="Euclid Symbol" pitchFamily="18" charset="2"/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latin typeface="Symbol" charset="2"/>
                <a:cs typeface="Symbol" charset="2"/>
                <a:sym typeface="Euclid Symbol"/>
              </a:rPr>
              <a:t>⊆</a:t>
            </a:r>
            <a:r>
              <a:rPr lang="en-US" sz="5400" dirty="0" smtClean="0">
                <a:latin typeface="Comic Sans MS" pitchFamily="66" charset="0"/>
                <a:sym typeface="Euclid Symbol" pitchFamily="18" charset="2"/>
              </a:rPr>
              <a:t> every set  </a:t>
            </a:r>
            <a:endParaRPr lang="en-US" sz="5400" dirty="0" smtClean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32"/>
    </mc:Choice>
    <mc:Fallback xmlns="">
      <p:transition xmlns:p14="http://schemas.microsoft.com/office/powerpoint/2010/main" spd="slow" advTm="5753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C:\Program Files\emacs-21.2\bin\runemacs.exe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FIRSTALBERT20R2E20MEYER@YOGLRJUFUVWXY5M3" val="2810"/>
  <p:tag name="FIRSTMEYER@IBEILJMT5TCVIIY3" val="2810"/>
  <p:tag name="DEFAULTDISPLAYSOURCE" val="\documentclass{slides}\pagestyle{empty}&#10;\input{c:/latex-macros/texpoint.sty}&#10;\renewcommand\familydefault{cmss}&#10;&#10;\begin{document}&#10;$&#10;$&#10;\end{document}"/>
  <p:tag name="EMBEDFONTS" val="1"/>
  <p:tag name="TEXPOINTINI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rightarrow}&#10;\newcommand{iff}{0}{\leftrightarrow}&#10;\newcommand{bicond}{0}{\leftrightarrow}&#10;\newcommand{equivalent}{0}{\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  <p:tag name="ACCESSLIS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rightarrow}&#10;\newcommand{iff}{0}{\leftrightarrow}&#10;\newcommand{bicond}{0}{\leftrightarrow}&#10;\newcommand{equivalent}{0}{\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0.8|14.8|4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6.7|2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8|1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5|9.1|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7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|12.3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5400" dirty="0" smtClean="0">
            <a:latin typeface="Comic Sans MS" pitchFamily="66" charset="0"/>
          </a:defRPr>
        </a:defPPr>
      </a:lstStyle>
    </a:tx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4292</TotalTime>
  <Words>415</Words>
  <Application>Microsoft Macintosh PowerPoint</Application>
  <PresentationFormat>On-screen Show (4:3)</PresentationFormat>
  <Paragraphs>76</Paragraphs>
  <Slides>12</Slides>
  <Notes>12</Notes>
  <HiddenSlides>0</HiddenSlides>
  <MMClips>12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1_Custom Design</vt:lpstr>
      <vt:lpstr>Equation</vt:lpstr>
      <vt:lpstr>PowerPoint Presentation</vt:lpstr>
      <vt:lpstr>What is a Set?</vt:lpstr>
      <vt:lpstr>Some sets</vt:lpstr>
      <vt:lpstr>Some sets</vt:lpstr>
      <vt:lpstr>Membership</vt:lpstr>
      <vt:lpstr>Synonyms for Membership</vt:lpstr>
      <vt:lpstr>In or Not In</vt:lpstr>
      <vt:lpstr>Subset (⊆)</vt:lpstr>
      <vt:lpstr>Subset</vt:lpstr>
      <vt:lpstr>∅ ⊆ everything</vt:lpstr>
      <vt:lpstr>Defining Sets</vt:lpstr>
      <vt:lpstr>Defining Sets</vt:lpstr>
    </vt:vector>
  </TitlesOfParts>
  <Company>MIT CSAIL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Predicates &amp; Proof</dc:title>
  <dc:creator>Albert R. Meyer</dc:creator>
  <cp:lastModifiedBy>Albert R Meyer</cp:lastModifiedBy>
  <cp:revision>357</cp:revision>
  <cp:lastPrinted>2014-02-14T13:30:28Z</cp:lastPrinted>
  <dcterms:created xsi:type="dcterms:W3CDTF">2011-02-14T14:12:51Z</dcterms:created>
  <dcterms:modified xsi:type="dcterms:W3CDTF">2014-02-14T14:46:18Z</dcterms:modified>
</cp:coreProperties>
</file>